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474" autoAdjust="0"/>
  </p:normalViewPr>
  <p:slideViewPr>
    <p:cSldViewPr>
      <p:cViewPr varScale="1">
        <p:scale>
          <a:sx n="59" d="100"/>
          <a:sy n="59" d="100"/>
        </p:scale>
        <p:origin x="-13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2A810-7C8E-404E-8889-69D5B75A7ED1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9ABB-489C-4E4B-95B0-32A888962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C069C3-B26B-4CCE-A135-9B6B50F4E848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DAB93-4C46-40CF-92DF-D489CE3D9BCD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B9DA-56A9-453D-9E01-6F2336574ED0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2F863-8D18-43ED-8D65-1A605EEEA5DA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8B7D-4B1E-4F79-B916-1675625235C3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9EF3-B039-487B-B5DD-BB64DE2BE011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DBEB1-2F2E-40BD-96AF-4D2E3033A2D1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C03CC-4E71-4BD5-B476-776E9698B9A5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125C6-879B-42BA-B9F3-DB8B22467CF2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4ED142-7FF5-47A5-BFB1-ABB278911E66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E5546D-F0D1-42F1-9271-062E85D786EB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FD02D8-D4D0-4223-B9FE-D5524C975113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14511"/>
          </a:xfrm>
        </p:spPr>
        <p:txBody>
          <a:bodyPr>
            <a:norm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42148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еличные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формы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глагола. Герундий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        The Non-finite Forms of the      Verb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Gerund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rgbClr val="FF0000"/>
                </a:solidFill>
              </a:rPr>
              <a:t>Как определение</a:t>
            </a:r>
            <a:r>
              <a:rPr lang="ru-RU" dirty="0" smtClean="0"/>
              <a:t>, герундий всегда стоит с предлогом и используется после таких абстрактных существительных, как: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opportunity (of) </a:t>
            </a:r>
            <a:r>
              <a:rPr lang="en-US" dirty="0" smtClean="0"/>
              <a:t>– </a:t>
            </a:r>
            <a:r>
              <a:rPr lang="ru-RU" dirty="0" smtClean="0"/>
              <a:t>возможность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idea (of) </a:t>
            </a:r>
            <a:r>
              <a:rPr lang="en-US" dirty="0" smtClean="0"/>
              <a:t>– </a:t>
            </a:r>
            <a:r>
              <a:rPr lang="ru-RU" dirty="0" smtClean="0"/>
              <a:t> идея, мысль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importance (of) </a:t>
            </a:r>
            <a:r>
              <a:rPr lang="en-US" dirty="0" smtClean="0"/>
              <a:t>– </a:t>
            </a:r>
            <a:r>
              <a:rPr lang="ru-RU" dirty="0" smtClean="0"/>
              <a:t>важность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interest (in)</a:t>
            </a:r>
            <a:r>
              <a:rPr lang="ru-RU" dirty="0" smtClean="0">
                <a:solidFill>
                  <a:srgbClr val="CC0066"/>
                </a:solidFill>
              </a:rPr>
              <a:t> </a:t>
            </a:r>
            <a:r>
              <a:rPr lang="ru-RU" dirty="0" smtClean="0"/>
              <a:t>– интерес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chance (of) </a:t>
            </a:r>
            <a:r>
              <a:rPr lang="en-US" dirty="0" smtClean="0"/>
              <a:t>– </a:t>
            </a:r>
            <a:r>
              <a:rPr lang="ru-RU" dirty="0" smtClean="0"/>
              <a:t>возможность, шанс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hope (of) </a:t>
            </a:r>
            <a:r>
              <a:rPr lang="en-US" dirty="0" smtClean="0"/>
              <a:t>– </a:t>
            </a:r>
            <a:r>
              <a:rPr lang="ru-RU" dirty="0" smtClean="0"/>
              <a:t>надежда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way (of) </a:t>
            </a:r>
            <a:r>
              <a:rPr lang="ru-RU" dirty="0" smtClean="0"/>
              <a:t>– способ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experience (in) </a:t>
            </a:r>
            <a:r>
              <a:rPr lang="en-US" dirty="0" smtClean="0"/>
              <a:t>– </a:t>
            </a:r>
            <a:r>
              <a:rPr lang="ru-RU" dirty="0" smtClean="0"/>
              <a:t>опыт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reason (for) </a:t>
            </a:r>
            <a:r>
              <a:rPr lang="ru-RU" dirty="0" smtClean="0"/>
              <a:t>– причина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>
                <a:solidFill>
                  <a:srgbClr val="FF0000"/>
                </a:solidFill>
              </a:rPr>
              <a:t>Как обстоятельство</a:t>
            </a:r>
            <a:r>
              <a:rPr lang="ru-RU" dirty="0" smtClean="0"/>
              <a:t>, герундий употребляется всегда с предлогами времени </a:t>
            </a:r>
            <a:r>
              <a:rPr lang="en-US" dirty="0" smtClean="0">
                <a:solidFill>
                  <a:srgbClr val="CC0066"/>
                </a:solidFill>
              </a:rPr>
              <a:t>after, before, on, upon</a:t>
            </a:r>
            <a:r>
              <a:rPr lang="en-US" dirty="0" smtClean="0"/>
              <a:t>; </a:t>
            </a:r>
            <a:r>
              <a:rPr lang="ru-RU" dirty="0" smtClean="0"/>
              <a:t>образа действия </a:t>
            </a:r>
            <a:r>
              <a:rPr lang="en-US" dirty="0" smtClean="0">
                <a:solidFill>
                  <a:srgbClr val="CC0066"/>
                </a:solidFill>
              </a:rPr>
              <a:t>by, without, instead of, besides.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Примеры</a:t>
            </a:r>
          </a:p>
          <a:p>
            <a:pPr>
              <a:buNone/>
            </a:pPr>
            <a:r>
              <a:rPr lang="ru-RU" sz="3200" dirty="0" smtClean="0"/>
              <a:t>1.</a:t>
            </a:r>
            <a:r>
              <a:rPr lang="en-US" sz="3200" dirty="0" smtClean="0"/>
              <a:t>We learn a lot by </a:t>
            </a:r>
            <a:r>
              <a:rPr lang="en-US" sz="3200" dirty="0" smtClean="0">
                <a:solidFill>
                  <a:srgbClr val="CC0066"/>
                </a:solidFill>
              </a:rPr>
              <a:t>reading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Читая, мы много узнаём.</a:t>
            </a:r>
          </a:p>
          <a:p>
            <a:pPr>
              <a:buNone/>
            </a:pPr>
            <a:r>
              <a:rPr lang="ru-RU" sz="3200" dirty="0" smtClean="0"/>
              <a:t>2.</a:t>
            </a:r>
            <a:r>
              <a:rPr lang="en-US" sz="3200" dirty="0" smtClean="0"/>
              <a:t>He left without </a:t>
            </a:r>
            <a:r>
              <a:rPr lang="en-US" sz="3200" dirty="0" smtClean="0">
                <a:solidFill>
                  <a:srgbClr val="CC0066"/>
                </a:solidFill>
              </a:rPr>
              <a:t>saying</a:t>
            </a:r>
            <a:r>
              <a:rPr lang="en-US" sz="3200" dirty="0" smtClean="0"/>
              <a:t> goodbye.</a:t>
            </a:r>
          </a:p>
          <a:p>
            <a:pPr>
              <a:buNone/>
            </a:pPr>
            <a:r>
              <a:rPr lang="ru-RU" sz="3200" dirty="0" smtClean="0"/>
              <a:t>Он ушёл не попрощавшись.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200" dirty="0" smtClean="0">
              <a:solidFill>
                <a:srgbClr val="CC0066"/>
              </a:solidFill>
            </a:endParaRPr>
          </a:p>
          <a:p>
            <a:pPr>
              <a:buNone/>
            </a:pP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dirty="0" smtClean="0">
                <a:solidFill>
                  <a:srgbClr val="FF0000"/>
                </a:solidFill>
              </a:rPr>
              <a:t>Как часть сказуемого </a:t>
            </a:r>
            <a:r>
              <a:rPr lang="ru-RU" dirty="0" smtClean="0"/>
              <a:t>герундий употребляется после глаголов: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stop </a:t>
            </a:r>
            <a:r>
              <a:rPr lang="en-US" dirty="0" smtClean="0"/>
              <a:t>– </a:t>
            </a:r>
            <a:r>
              <a:rPr lang="ru-RU" dirty="0" smtClean="0"/>
              <a:t>останавливаться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finish </a:t>
            </a:r>
            <a:r>
              <a:rPr lang="en-US" dirty="0" smtClean="0"/>
              <a:t>– </a:t>
            </a:r>
            <a:r>
              <a:rPr lang="ru-RU" dirty="0" smtClean="0"/>
              <a:t>заканчивать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go on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start </a:t>
            </a:r>
            <a:r>
              <a:rPr lang="en-US" dirty="0" smtClean="0"/>
              <a:t>– </a:t>
            </a:r>
            <a:r>
              <a:rPr lang="ru-RU" dirty="0" smtClean="0"/>
              <a:t>начинать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continue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keep on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</a:p>
          <a:p>
            <a:pPr>
              <a:buNone/>
            </a:pPr>
            <a:r>
              <a:rPr lang="ru-RU" dirty="0" smtClean="0"/>
              <a:t>Но после таких глаголов, как  </a:t>
            </a:r>
            <a:r>
              <a:rPr lang="en-US" dirty="0" smtClean="0">
                <a:solidFill>
                  <a:srgbClr val="CC0066"/>
                </a:solidFill>
              </a:rPr>
              <a:t>to remember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</a:t>
            </a:r>
            <a:endParaRPr lang="ru-RU" dirty="0" smtClean="0">
              <a:solidFill>
                <a:srgbClr val="CC0066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stop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forget,</a:t>
            </a:r>
            <a:r>
              <a:rPr lang="ru-RU" dirty="0" smtClean="0">
                <a:solidFill>
                  <a:srgbClr val="CC0066"/>
                </a:solidFill>
              </a:rPr>
              <a:t> </a:t>
            </a:r>
            <a:r>
              <a:rPr lang="ru-RU" dirty="0" smtClean="0"/>
              <a:t>может использоваться либо </a:t>
            </a:r>
          </a:p>
          <a:p>
            <a:pPr>
              <a:buNone/>
            </a:pPr>
            <a:r>
              <a:rPr lang="ru-RU" dirty="0" smtClean="0"/>
              <a:t>герундий, либо инфинитив; значение </a:t>
            </a:r>
          </a:p>
          <a:p>
            <a:pPr>
              <a:buNone/>
            </a:pPr>
            <a:r>
              <a:rPr lang="ru-RU" dirty="0" smtClean="0"/>
              <a:t>конструкции при этом изменяется.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 remember meeting him for the first time five years ago.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I must remember to meet him at the station next Saturday.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Я помню, как ты встретил его впервые пять лет назад(я помню встречу).</a:t>
            </a:r>
          </a:p>
          <a:p>
            <a:endParaRPr lang="ru-RU" dirty="0" smtClean="0"/>
          </a:p>
          <a:p>
            <a:r>
              <a:rPr lang="ru-RU" dirty="0" smtClean="0"/>
              <a:t>Я должен не забывать встретить его на станции в следующую субботу.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примеры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Герундий не имеет артикля.</a:t>
            </a:r>
          </a:p>
          <a:p>
            <a:r>
              <a:rPr lang="ru-RU" dirty="0" smtClean="0"/>
              <a:t>Герундий не употребляется во множественном числе.</a:t>
            </a:r>
          </a:p>
          <a:p>
            <a:r>
              <a:rPr lang="ru-RU" dirty="0" smtClean="0"/>
              <a:t>Определение с предлогом </a:t>
            </a:r>
            <a:r>
              <a:rPr lang="en-US" dirty="0" smtClean="0"/>
              <a:t>of</a:t>
            </a:r>
            <a:r>
              <a:rPr lang="ru-RU" dirty="0" smtClean="0"/>
              <a:t> не может следовать за герундием.</a:t>
            </a:r>
          </a:p>
          <a:p>
            <a:r>
              <a:rPr lang="ru-RU" dirty="0" smtClean="0"/>
              <a:t>Есть предлог перед словом.</a:t>
            </a:r>
          </a:p>
          <a:p>
            <a:r>
              <a:rPr lang="ru-RU" dirty="0" smtClean="0"/>
              <a:t>Герундий имеет формы времени и залога.</a:t>
            </a:r>
          </a:p>
          <a:p>
            <a:r>
              <a:rPr lang="ru-RU" dirty="0" smtClean="0"/>
              <a:t>Герундий может иметь прямое дополнение без предлога.</a:t>
            </a:r>
          </a:p>
          <a:p>
            <a:r>
              <a:rPr lang="ru-RU" dirty="0" smtClean="0"/>
              <a:t>Герундий может быть связан с наречием.</a:t>
            </a:r>
          </a:p>
          <a:p>
            <a:r>
              <a:rPr lang="ru-RU" dirty="0" smtClean="0"/>
              <a:t>Существительное не может быть частью составного глагольного сказуемого – это всё герундий.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Признаки отличия герундия от отглагольного существительного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3235" y="1630373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неличным формам глагола относятся: инфинитив, герундий, причастие.</a:t>
            </a:r>
          </a:p>
          <a:p>
            <a:r>
              <a:rPr lang="ru-RU" dirty="0" smtClean="0"/>
              <a:t>В отличие от личных форм глагола, неличные формы выражают действие без указания лица и числа и поэтому не могут служить в предложении сказуемым. </a:t>
            </a:r>
          </a:p>
          <a:p>
            <a:r>
              <a:rPr lang="ru-RU" dirty="0" smtClean="0"/>
              <a:t>В русском языке также имеются три неличных формы глагола, но их формы и функции не совпадают полностью с соответствующими частями речи в английском языке.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115328" cy="51166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это неличная форма глагола, имеющая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грамматические особенности глагола 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существительного.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образуется прибавлением окончания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первой форме глагола. По форме герундий совпадает с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причастием настоящего времени, но это не одно и то же.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read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читать-глагол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чтение, 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читать-герундий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выражает действие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произошел от отглагольного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существительного. Сохраняя некоторые признаки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герундий приобрёл свойства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 именно формы вида и залога.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Герундий имеет формы </a:t>
            </a:r>
            <a:r>
              <a:rPr lang="ru-RU" b="1" dirty="0" smtClean="0">
                <a:solidFill>
                  <a:srgbClr val="C00000"/>
                </a:solidFill>
              </a:rPr>
              <a:t>активного </a:t>
            </a:r>
          </a:p>
          <a:p>
            <a:pPr>
              <a:buNone/>
            </a:pPr>
            <a:r>
              <a:rPr lang="ru-RU" dirty="0" smtClean="0"/>
              <a:t>(действительного) залога и </a:t>
            </a:r>
            <a:r>
              <a:rPr lang="ru-RU" b="1" dirty="0" smtClean="0">
                <a:solidFill>
                  <a:srgbClr val="C00000"/>
                </a:solidFill>
              </a:rPr>
              <a:t>пассивного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(страдательного) </a:t>
            </a:r>
            <a:r>
              <a:rPr lang="ru-RU" dirty="0" err="1" smtClean="0"/>
              <a:t>залога,а</a:t>
            </a:r>
            <a:r>
              <a:rPr lang="ru-RU" dirty="0" smtClean="0"/>
              <a:t> также </a:t>
            </a:r>
            <a:r>
              <a:rPr lang="ru-RU" dirty="0" err="1" smtClean="0">
                <a:solidFill>
                  <a:srgbClr val="C00000"/>
                </a:solidFill>
              </a:rPr>
              <a:t>н</a:t>
            </a:r>
            <a:r>
              <a:rPr lang="ru-RU" b="1" dirty="0" err="1" smtClean="0">
                <a:solidFill>
                  <a:srgbClr val="C00000"/>
                </a:solidFill>
              </a:rPr>
              <a:t>еперфектные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b="1" dirty="0" smtClean="0">
                <a:solidFill>
                  <a:srgbClr val="C00000"/>
                </a:solidFill>
              </a:rPr>
              <a:t>перфектные</a:t>
            </a:r>
            <a:r>
              <a:rPr lang="ru-RU" dirty="0" smtClean="0"/>
              <a:t> формы.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Неперфектные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формы означают </a:t>
            </a:r>
          </a:p>
          <a:p>
            <a:pPr>
              <a:buNone/>
            </a:pPr>
            <a:r>
              <a:rPr lang="ru-RU" dirty="0" smtClean="0"/>
              <a:t>одновременность действия, выраженного </a:t>
            </a:r>
          </a:p>
          <a:p>
            <a:pPr>
              <a:buNone/>
            </a:pPr>
            <a:r>
              <a:rPr lang="ru-RU" dirty="0" smtClean="0"/>
              <a:t>герундием, действию, выраженному смысловым </a:t>
            </a:r>
          </a:p>
          <a:p>
            <a:pPr>
              <a:buNone/>
            </a:pPr>
            <a:r>
              <a:rPr lang="ru-RU" dirty="0" smtClean="0"/>
              <a:t>глаголом (сказуемым предложения),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перфектные</a:t>
            </a:r>
            <a:r>
              <a:rPr lang="ru-RU" dirty="0" smtClean="0"/>
              <a:t> формы выражают </a:t>
            </a:r>
          </a:p>
          <a:p>
            <a:pPr>
              <a:buNone/>
            </a:pPr>
            <a:r>
              <a:rPr lang="ru-RU" dirty="0" smtClean="0"/>
              <a:t>предшествование действия, выраженного </a:t>
            </a:r>
          </a:p>
          <a:p>
            <a:pPr>
              <a:buNone/>
            </a:pPr>
            <a:r>
              <a:rPr lang="ru-RU" dirty="0" smtClean="0"/>
              <a:t>герундием, действию, выраженному смысловым </a:t>
            </a:r>
          </a:p>
          <a:p>
            <a:pPr>
              <a:buNone/>
            </a:pPr>
            <a:r>
              <a:rPr lang="ru-RU" dirty="0" smtClean="0"/>
              <a:t>глаголом: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Формы герундия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7467600" cy="480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478070"/>
                <a:gridCol w="2489200"/>
              </a:tblGrid>
              <a:tr h="14525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Active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Passive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5257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b="1" dirty="0" smtClean="0"/>
                        <a:t>Indefinite  *1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writing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being written</a:t>
                      </a:r>
                      <a:endParaRPr lang="ru-RU" sz="2000" dirty="0"/>
                    </a:p>
                  </a:txBody>
                  <a:tcPr/>
                </a:tc>
              </a:tr>
              <a:tr h="145257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b="1" dirty="0" smtClean="0"/>
                        <a:t>Perfect      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having  written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having   been written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Видовременные формы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rgbClr val="FF0000"/>
                </a:solidFill>
              </a:rPr>
              <a:t>Как  прямое дополнение </a:t>
            </a:r>
            <a:r>
              <a:rPr lang="ru-RU" dirty="0" smtClean="0"/>
              <a:t>герундий употребляется после таких глаголов и выражений: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like </a:t>
            </a:r>
            <a:r>
              <a:rPr lang="en-US" dirty="0" smtClean="0"/>
              <a:t>– </a:t>
            </a:r>
            <a:r>
              <a:rPr lang="ru-RU" dirty="0" smtClean="0"/>
              <a:t>любить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need </a:t>
            </a:r>
            <a:r>
              <a:rPr lang="en-US" dirty="0" smtClean="0"/>
              <a:t>– </a:t>
            </a:r>
            <a:r>
              <a:rPr lang="ru-RU" dirty="0" smtClean="0"/>
              <a:t>нуждаться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prefer </a:t>
            </a:r>
            <a:r>
              <a:rPr lang="en-US" dirty="0" smtClean="0"/>
              <a:t>– </a:t>
            </a:r>
            <a:r>
              <a:rPr lang="ru-RU" dirty="0" smtClean="0"/>
              <a:t>предпочитать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enjoy </a:t>
            </a:r>
            <a:r>
              <a:rPr lang="en-US" dirty="0" smtClean="0"/>
              <a:t>– </a:t>
            </a:r>
            <a:r>
              <a:rPr lang="ru-RU" dirty="0" smtClean="0"/>
              <a:t>наслаждаться</a:t>
            </a:r>
          </a:p>
          <a:p>
            <a:pPr>
              <a:buNone/>
            </a:pPr>
            <a:r>
              <a:rPr lang="ru-RU" dirty="0" smtClean="0">
                <a:solidFill>
                  <a:srgbClr val="CC0066"/>
                </a:solidFill>
              </a:rPr>
              <a:t>   </a:t>
            </a:r>
            <a:r>
              <a:rPr lang="en-US" dirty="0" smtClean="0">
                <a:solidFill>
                  <a:srgbClr val="CC0066"/>
                </a:solidFill>
              </a:rPr>
              <a:t>to be busy </a:t>
            </a:r>
            <a:r>
              <a:rPr lang="en-US" dirty="0" smtClean="0"/>
              <a:t>– </a:t>
            </a:r>
            <a:r>
              <a:rPr lang="ru-RU" dirty="0" smtClean="0"/>
              <a:t>быть занятым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remember </a:t>
            </a:r>
            <a:r>
              <a:rPr lang="en-US" dirty="0" smtClean="0"/>
              <a:t>– </a:t>
            </a:r>
            <a:r>
              <a:rPr lang="ru-RU" dirty="0" smtClean="0"/>
              <a:t>помнить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mind </a:t>
            </a:r>
            <a:r>
              <a:rPr lang="en-US" dirty="0" smtClean="0"/>
              <a:t>– </a:t>
            </a:r>
            <a:r>
              <a:rPr lang="ru-RU" dirty="0" smtClean="0"/>
              <a:t>возражать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excuse </a:t>
            </a:r>
            <a:r>
              <a:rPr lang="en-US" dirty="0" smtClean="0"/>
              <a:t>– </a:t>
            </a:r>
            <a:r>
              <a:rPr lang="ru-RU" dirty="0" smtClean="0"/>
              <a:t>извинять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be worth </a:t>
            </a:r>
            <a:r>
              <a:rPr lang="en-US" dirty="0" smtClean="0"/>
              <a:t>– </a:t>
            </a:r>
            <a:r>
              <a:rPr lang="ru-RU" dirty="0" smtClean="0"/>
              <a:t>стоить и др.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После глаголов </a:t>
            </a:r>
            <a:r>
              <a:rPr lang="en-US" dirty="0" smtClean="0">
                <a:solidFill>
                  <a:srgbClr val="CC0066"/>
                </a:solidFill>
              </a:rPr>
              <a:t>to like 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prefer </a:t>
            </a:r>
            <a:r>
              <a:rPr lang="ru-RU" dirty="0" smtClean="0"/>
              <a:t>также употребляется </a:t>
            </a:r>
          </a:p>
          <a:p>
            <a:pPr>
              <a:buNone/>
            </a:pPr>
            <a:r>
              <a:rPr lang="ru-RU" dirty="0" smtClean="0"/>
              <a:t>инфинитив: </a:t>
            </a:r>
            <a:r>
              <a:rPr lang="en-US" dirty="0" smtClean="0">
                <a:solidFill>
                  <a:srgbClr val="00B050"/>
                </a:solidFill>
              </a:rPr>
              <a:t>I like reading.      </a:t>
            </a:r>
            <a:r>
              <a:rPr lang="ru-RU" b="1" dirty="0" smtClean="0">
                <a:solidFill>
                  <a:srgbClr val="C00000"/>
                </a:solidFill>
              </a:rPr>
              <a:t>Но:</a:t>
            </a:r>
            <a:r>
              <a:rPr lang="en-US" dirty="0" smtClean="0"/>
              <a:t>             I like to read.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657600" cy="4743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CC0066"/>
                </a:solidFill>
              </a:rPr>
              <a:t>like</a:t>
            </a:r>
            <a:r>
              <a:rPr lang="en-US" dirty="0" smtClean="0"/>
              <a:t> </a:t>
            </a:r>
            <a:r>
              <a:rPr lang="en-US" b="1" dirty="0" smtClean="0"/>
              <a:t>going</a:t>
            </a:r>
            <a:r>
              <a:rPr lang="en-US" dirty="0" smtClean="0"/>
              <a:t> there alone.</a:t>
            </a:r>
            <a:endParaRPr lang="ru-RU" dirty="0" smtClean="0"/>
          </a:p>
          <a:p>
            <a:r>
              <a:rPr lang="en-US" dirty="0" smtClean="0">
                <a:solidFill>
                  <a:srgbClr val="CC0066"/>
                </a:solidFill>
              </a:rPr>
              <a:t>Excuse</a:t>
            </a:r>
            <a:r>
              <a:rPr lang="en-US" dirty="0" smtClean="0"/>
              <a:t> my </a:t>
            </a:r>
            <a:r>
              <a:rPr lang="en-US" b="1" dirty="0" smtClean="0"/>
              <a:t>interrupting</a:t>
            </a:r>
            <a:r>
              <a:rPr lang="en-US" dirty="0" smtClean="0"/>
              <a:t> you.</a:t>
            </a:r>
          </a:p>
          <a:p>
            <a:r>
              <a:rPr lang="en-US" dirty="0" smtClean="0"/>
              <a:t>Your offer </a:t>
            </a:r>
            <a:r>
              <a:rPr lang="en-US" dirty="0" smtClean="0">
                <a:solidFill>
                  <a:srgbClr val="CC0066"/>
                </a:solidFill>
              </a:rPr>
              <a:t>needs</a:t>
            </a:r>
            <a:r>
              <a:rPr lang="en-US" dirty="0" smtClean="0"/>
              <a:t> </a:t>
            </a:r>
            <a:r>
              <a:rPr lang="en-US" b="1" dirty="0" smtClean="0"/>
              <a:t>considering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Do you </a:t>
            </a:r>
            <a:r>
              <a:rPr lang="en-US" dirty="0" smtClean="0">
                <a:solidFill>
                  <a:srgbClr val="CC0066"/>
                </a:solidFill>
              </a:rPr>
              <a:t>remember </a:t>
            </a:r>
            <a:r>
              <a:rPr lang="en-US" b="1" dirty="0" smtClean="0"/>
              <a:t>taking</a:t>
            </a:r>
            <a:r>
              <a:rPr lang="en-US" dirty="0" smtClean="0"/>
              <a:t> this exam?</a:t>
            </a:r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CC0066"/>
                </a:solidFill>
              </a:rPr>
              <a:t>am busy</a:t>
            </a:r>
            <a:r>
              <a:rPr lang="en-US" dirty="0" smtClean="0"/>
              <a:t> </a:t>
            </a:r>
            <a:r>
              <a:rPr lang="en-US" b="1" dirty="0" smtClean="0"/>
              <a:t>looking </a:t>
            </a:r>
            <a:r>
              <a:rPr lang="en-US" dirty="0" smtClean="0"/>
              <a:t>after the baby.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70248" y="1428736"/>
            <a:ext cx="3657600" cy="4743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Я люблю ездить туда один.</a:t>
            </a:r>
          </a:p>
          <a:p>
            <a:r>
              <a:rPr lang="ru-RU" dirty="0" smtClean="0"/>
              <a:t>Извините, что перебиваю вас.</a:t>
            </a:r>
          </a:p>
          <a:p>
            <a:r>
              <a:rPr lang="ru-RU" dirty="0" smtClean="0"/>
              <a:t>Ваше предложение нуждается в рассмотрении.</a:t>
            </a:r>
          </a:p>
          <a:p>
            <a:r>
              <a:rPr lang="ru-RU" dirty="0" smtClean="0"/>
              <a:t>Вы помните, как сдавали этот экзамен?</a:t>
            </a:r>
          </a:p>
          <a:p>
            <a:r>
              <a:rPr lang="ru-RU" dirty="0" smtClean="0"/>
              <a:t>Я занят тем, что присматриваю за ребёнком.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примеры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Как предложное дополнение </a:t>
            </a:r>
            <a:r>
              <a:rPr lang="ru-RU" dirty="0" smtClean="0"/>
              <a:t>герундий может использоваться после любого прилагательного или глагола, требующего предлога: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depend on </a:t>
            </a:r>
            <a:r>
              <a:rPr lang="en-US" dirty="0" smtClean="0"/>
              <a:t>– </a:t>
            </a:r>
            <a:r>
              <a:rPr lang="ru-RU" dirty="0" smtClean="0"/>
              <a:t>зависеть (от)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rely on </a:t>
            </a:r>
            <a:r>
              <a:rPr lang="en-US" dirty="0" smtClean="0"/>
              <a:t>– </a:t>
            </a:r>
            <a:r>
              <a:rPr lang="ru-RU" dirty="0" smtClean="0"/>
              <a:t>полагаться (на)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object to </a:t>
            </a:r>
            <a:r>
              <a:rPr lang="en-US" dirty="0" smtClean="0"/>
              <a:t>– </a:t>
            </a:r>
            <a:r>
              <a:rPr lang="ru-RU" dirty="0" smtClean="0"/>
              <a:t>возражать (против)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blame…for </a:t>
            </a:r>
            <a:r>
              <a:rPr lang="en-US" dirty="0" smtClean="0"/>
              <a:t>– </a:t>
            </a:r>
            <a:r>
              <a:rPr lang="ru-RU" dirty="0" smtClean="0"/>
              <a:t>стыдить (за)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thank…for </a:t>
            </a:r>
            <a:r>
              <a:rPr lang="en-US" dirty="0" smtClean="0"/>
              <a:t>– </a:t>
            </a:r>
            <a:r>
              <a:rPr lang="ru-RU" dirty="0" smtClean="0"/>
              <a:t>благодарить (за)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praise…for </a:t>
            </a:r>
            <a:r>
              <a:rPr lang="en-US" dirty="0" smtClean="0"/>
              <a:t>– </a:t>
            </a:r>
            <a:r>
              <a:rPr lang="ru-RU" dirty="0" smtClean="0"/>
              <a:t>хвалить(за)</a:t>
            </a:r>
            <a:endParaRPr lang="ru-RU" dirty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responsible for </a:t>
            </a:r>
            <a:r>
              <a:rPr lang="en-US" dirty="0" smtClean="0"/>
              <a:t>– </a:t>
            </a:r>
            <a:r>
              <a:rPr lang="ru-RU" dirty="0" smtClean="0"/>
              <a:t>отвечать (за)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interested in </a:t>
            </a:r>
            <a:r>
              <a:rPr lang="en-US" dirty="0" smtClean="0"/>
              <a:t>– </a:t>
            </a:r>
            <a:r>
              <a:rPr lang="ru-RU" dirty="0" smtClean="0"/>
              <a:t>быть заинтересованным (в)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engaged in </a:t>
            </a:r>
            <a:r>
              <a:rPr lang="en-US" dirty="0" smtClean="0"/>
              <a:t>– </a:t>
            </a:r>
            <a:r>
              <a:rPr lang="ru-RU" dirty="0" smtClean="0"/>
              <a:t>быть занятым (в)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fond of </a:t>
            </a:r>
            <a:r>
              <a:rPr lang="en-US" dirty="0" smtClean="0"/>
              <a:t>– </a:t>
            </a:r>
            <a:r>
              <a:rPr lang="ru-RU" dirty="0" smtClean="0"/>
              <a:t>обожать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tired of </a:t>
            </a:r>
            <a:r>
              <a:rPr lang="en-US" dirty="0" smtClean="0"/>
              <a:t>– </a:t>
            </a:r>
            <a:r>
              <a:rPr lang="ru-RU" dirty="0" smtClean="0"/>
              <a:t>уставать (от)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afraid of </a:t>
            </a:r>
            <a:r>
              <a:rPr lang="en-US" dirty="0" smtClean="0"/>
              <a:t>– </a:t>
            </a:r>
            <a:r>
              <a:rPr lang="ru-RU" dirty="0" smtClean="0"/>
              <a:t>бояться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look forward to </a:t>
            </a:r>
            <a:r>
              <a:rPr lang="en-US" dirty="0" smtClean="0"/>
              <a:t>– </a:t>
            </a:r>
            <a:r>
              <a:rPr lang="ru-RU" dirty="0" smtClean="0"/>
              <a:t> с нетерпением ждать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feel like </a:t>
            </a:r>
            <a:r>
              <a:rPr lang="en-US" dirty="0" smtClean="0"/>
              <a:t>– </a:t>
            </a:r>
            <a:r>
              <a:rPr lang="ru-RU" dirty="0" smtClean="0"/>
              <a:t>быть </a:t>
            </a:r>
            <a:r>
              <a:rPr lang="ru-RU" dirty="0" err="1" smtClean="0"/>
              <a:t>непрочь</a:t>
            </a:r>
            <a:r>
              <a:rPr lang="ru-RU" dirty="0" smtClean="0"/>
              <a:t>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CC0066"/>
                </a:solidFill>
              </a:rPr>
              <a:t>depends on </a:t>
            </a:r>
            <a:r>
              <a:rPr lang="en-US" dirty="0" smtClean="0"/>
              <a:t>our </a:t>
            </a:r>
            <a:r>
              <a:rPr lang="en-US" b="1" dirty="0" smtClean="0"/>
              <a:t>coming</a:t>
            </a:r>
            <a:r>
              <a:rPr lang="en-US" dirty="0" smtClean="0"/>
              <a:t> in time.</a:t>
            </a:r>
            <a:endParaRPr lang="ru-RU" dirty="0" smtClean="0"/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rgbClr val="CC0066"/>
                </a:solidFill>
              </a:rPr>
              <a:t>objects to </a:t>
            </a:r>
            <a:r>
              <a:rPr lang="en-US" dirty="0" smtClean="0"/>
              <a:t>my </a:t>
            </a:r>
            <a:r>
              <a:rPr lang="en-US" b="1" dirty="0" smtClean="0"/>
              <a:t>smoking</a:t>
            </a:r>
            <a:r>
              <a:rPr lang="en-US" dirty="0" smtClean="0"/>
              <a:t> here.</a:t>
            </a:r>
            <a:endParaRPr lang="ru-RU" dirty="0" smtClean="0"/>
          </a:p>
          <a:p>
            <a:r>
              <a:rPr lang="en-US" dirty="0" smtClean="0">
                <a:solidFill>
                  <a:srgbClr val="CC0066"/>
                </a:solidFill>
              </a:rPr>
              <a:t>Thank you for </a:t>
            </a:r>
            <a:r>
              <a:rPr lang="en-US" b="1" dirty="0" smtClean="0"/>
              <a:t>writing</a:t>
            </a:r>
            <a:r>
              <a:rPr lang="en-US" dirty="0" smtClean="0"/>
              <a:t> me a long letter.</a:t>
            </a:r>
            <a:endParaRPr lang="ru-RU" dirty="0" smtClean="0"/>
          </a:p>
          <a:p>
            <a:r>
              <a:rPr lang="en-US" dirty="0" smtClean="0"/>
              <a:t>He was </a:t>
            </a:r>
            <a:r>
              <a:rPr lang="en-US" dirty="0" smtClean="0">
                <a:solidFill>
                  <a:srgbClr val="CC0066"/>
                </a:solidFill>
              </a:rPr>
              <a:t>fond of </a:t>
            </a:r>
            <a:r>
              <a:rPr lang="en-US" b="1" dirty="0" smtClean="0"/>
              <a:t>doing</a:t>
            </a:r>
            <a:r>
              <a:rPr lang="en-US" dirty="0" smtClean="0"/>
              <a:t> it.</a:t>
            </a:r>
            <a:endParaRPr lang="ru-RU" dirty="0" smtClean="0"/>
          </a:p>
          <a:p>
            <a:r>
              <a:rPr lang="en-US" dirty="0" smtClean="0"/>
              <a:t>I am </a:t>
            </a:r>
            <a:r>
              <a:rPr lang="en-US" dirty="0" smtClean="0">
                <a:solidFill>
                  <a:srgbClr val="CC0066"/>
                </a:solidFill>
              </a:rPr>
              <a:t>tired of </a:t>
            </a:r>
            <a:r>
              <a:rPr lang="en-US" b="1" dirty="0" smtClean="0"/>
              <a:t>working</a:t>
            </a:r>
            <a:r>
              <a:rPr lang="en-US" dirty="0" smtClean="0"/>
              <a:t> in this manner.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000" dirty="0" smtClean="0"/>
              <a:t>Это зависит от того, придем ли мы вовремя.</a:t>
            </a:r>
            <a:endParaRPr lang="en-US" sz="2000" dirty="0" smtClean="0"/>
          </a:p>
          <a:p>
            <a:r>
              <a:rPr lang="ru-RU" sz="2000" dirty="0" smtClean="0"/>
              <a:t>Он возражает против того, чтобы я здесь курил.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Спасибо за то, что написали мне длинное письмо.</a:t>
            </a:r>
            <a:endParaRPr lang="en-US" sz="2000" dirty="0" smtClean="0"/>
          </a:p>
          <a:p>
            <a:r>
              <a:rPr lang="ru-RU" sz="2000" dirty="0" smtClean="0"/>
              <a:t>Он обожал делать это.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Я устал работать в таком режиме.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примеры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4A3211-E5CD-4263-BA81-2520F8F3C8E7}"/>
</file>

<file path=customXml/itemProps2.xml><?xml version="1.0" encoding="utf-8"?>
<ds:datastoreItem xmlns:ds="http://schemas.openxmlformats.org/officeDocument/2006/customXml" ds:itemID="{DAE88C37-410A-43C3-AFB8-3CC7D604EAC3}"/>
</file>

<file path=customXml/itemProps3.xml><?xml version="1.0" encoding="utf-8"?>
<ds:datastoreItem xmlns:ds="http://schemas.openxmlformats.org/officeDocument/2006/customXml" ds:itemID="{937F4603-2E12-4487-99B6-56170FE5FEE1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988</Words>
  <Application>Microsoft Office PowerPoint</Application>
  <PresentationFormat>Экран (4:3)</PresentationFormat>
  <Paragraphs>183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Слайд 2</vt:lpstr>
      <vt:lpstr>               Герундий</vt:lpstr>
      <vt:lpstr>Формы герундия</vt:lpstr>
      <vt:lpstr>Видовременные формы </vt:lpstr>
      <vt:lpstr>Герундий и его функции в предложении; слова и словосочетания с герундием</vt:lpstr>
      <vt:lpstr>примеры</vt:lpstr>
      <vt:lpstr>Герундий и его функции в предложении; слова и словосочетания с герундием</vt:lpstr>
      <vt:lpstr>примеры</vt:lpstr>
      <vt:lpstr>Герундий и его функции в предложении; слова и словосочетания с герундием</vt:lpstr>
      <vt:lpstr>Герундий и его функции в предложении; слова и словосочетания с герундием</vt:lpstr>
      <vt:lpstr>Герундий и его функции в предложении; слова и словосочетания с герундием</vt:lpstr>
      <vt:lpstr>примеры</vt:lpstr>
      <vt:lpstr>Признаки отличия герундия от отглагольного существительного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СПО МЕДИЦИНСКИЙ КОЛЛЕДЖ №6 ДЕПАРТАМЕНТА ЗДРАВООХРАЕНИЯ ГОРОДА МОСКВЫ</dc:title>
  <dc:creator>User</dc:creator>
  <cp:lastModifiedBy>111</cp:lastModifiedBy>
  <cp:revision>69</cp:revision>
  <dcterms:created xsi:type="dcterms:W3CDTF">2010-08-05T11:12:44Z</dcterms:created>
  <dcterms:modified xsi:type="dcterms:W3CDTF">2019-01-24T11:07:22Z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